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IBM Plex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FF"/>
          </a:solidFill>
        </a:fill>
      </a:tcStyle>
    </a:wholeTbl>
    <a:band2H>
      <a:tcTxStyle b="def" i="def"/>
      <a:tcStyle>
        <a:tcBdr/>
        <a:fill>
          <a:solidFill>
            <a:srgbClr val="E7E7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>
              <a:lumOff val="14963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>
              <a:lumOff val="14963"/>
            </a:schemeClr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>
              <a:lumOff val="14963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IBM Plex Sans"/>
      </a:defRPr>
    </a:lvl1pPr>
    <a:lvl2pPr indent="228600" latinLnBrk="0">
      <a:defRPr sz="1200">
        <a:latin typeface="+mj-lt"/>
        <a:ea typeface="+mj-ea"/>
        <a:cs typeface="+mj-cs"/>
        <a:sym typeface="IBM Plex Sans"/>
      </a:defRPr>
    </a:lvl2pPr>
    <a:lvl3pPr indent="457200" latinLnBrk="0">
      <a:defRPr sz="1200">
        <a:latin typeface="+mj-lt"/>
        <a:ea typeface="+mj-ea"/>
        <a:cs typeface="+mj-cs"/>
        <a:sym typeface="IBM Plex Sans"/>
      </a:defRPr>
    </a:lvl3pPr>
    <a:lvl4pPr indent="685800" latinLnBrk="0">
      <a:defRPr sz="1200">
        <a:latin typeface="+mj-lt"/>
        <a:ea typeface="+mj-ea"/>
        <a:cs typeface="+mj-cs"/>
        <a:sym typeface="IBM Plex Sans"/>
      </a:defRPr>
    </a:lvl4pPr>
    <a:lvl5pPr indent="914400" latinLnBrk="0">
      <a:defRPr sz="1200">
        <a:latin typeface="+mj-lt"/>
        <a:ea typeface="+mj-ea"/>
        <a:cs typeface="+mj-cs"/>
        <a:sym typeface="IBM Plex Sans"/>
      </a:defRPr>
    </a:lvl5pPr>
    <a:lvl6pPr indent="1143000" latinLnBrk="0">
      <a:defRPr sz="1200">
        <a:latin typeface="+mj-lt"/>
        <a:ea typeface="+mj-ea"/>
        <a:cs typeface="+mj-cs"/>
        <a:sym typeface="IBM Plex Sans"/>
      </a:defRPr>
    </a:lvl6pPr>
    <a:lvl7pPr indent="1371600" latinLnBrk="0">
      <a:defRPr sz="1200">
        <a:latin typeface="+mj-lt"/>
        <a:ea typeface="+mj-ea"/>
        <a:cs typeface="+mj-cs"/>
        <a:sym typeface="IBM Plex Sans"/>
      </a:defRPr>
    </a:lvl7pPr>
    <a:lvl8pPr indent="1600200" latinLnBrk="0">
      <a:defRPr sz="1200">
        <a:latin typeface="+mj-lt"/>
        <a:ea typeface="+mj-ea"/>
        <a:cs typeface="+mj-cs"/>
        <a:sym typeface="IBM Plex Sans"/>
      </a:defRPr>
    </a:lvl8pPr>
    <a:lvl9pPr indent="1828800" latinLnBrk="0">
      <a:defRPr sz="1200">
        <a:latin typeface="+mj-lt"/>
        <a:ea typeface="+mj-ea"/>
        <a:cs typeface="+mj-cs"/>
        <a:sym typeface="IBM Plex San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ody Level One…"/>
          <p:cNvSpPr txBox="1"/>
          <p:nvPr>
            <p:ph type="body" sz="quarter" idx="1" hasCustomPrompt="1"/>
          </p:nvPr>
        </p:nvSpPr>
        <p:spPr>
          <a:xfrm>
            <a:off x="1524000" y="3931508"/>
            <a:ext cx="9144000" cy="1025568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i="1" sz="2400">
                <a:latin typeface="IBM Plex Sans SemiBold"/>
                <a:ea typeface="IBM Plex Sans SemiBold"/>
                <a:cs typeface="IBM Plex Sans SemiBold"/>
                <a:sym typeface="IBM Plex Sans SemiBold"/>
              </a:defRPr>
            </a:lvl1pPr>
            <a:lvl2pPr marL="0" indent="457200" algn="ctr">
              <a:buSzTx/>
              <a:buFontTx/>
              <a:buNone/>
              <a:defRPr i="1" sz="2400">
                <a:latin typeface="IBM Plex Sans SemiBold"/>
                <a:ea typeface="IBM Plex Sans SemiBold"/>
                <a:cs typeface="IBM Plex Sans SemiBold"/>
                <a:sym typeface="IBM Plex Sans SemiBold"/>
              </a:defRPr>
            </a:lvl2pPr>
            <a:lvl3pPr marL="0" indent="914400" algn="ctr">
              <a:buSzTx/>
              <a:buFontTx/>
              <a:buNone/>
              <a:defRPr i="1" sz="2400">
                <a:latin typeface="IBM Plex Sans SemiBold"/>
                <a:ea typeface="IBM Plex Sans SemiBold"/>
                <a:cs typeface="IBM Plex Sans SemiBold"/>
                <a:sym typeface="IBM Plex Sans SemiBold"/>
              </a:defRPr>
            </a:lvl3pPr>
            <a:lvl4pPr marL="0" indent="1371600" algn="ctr">
              <a:buSzTx/>
              <a:buFontTx/>
              <a:buNone/>
              <a:defRPr i="1" sz="2400">
                <a:latin typeface="IBM Plex Sans SemiBold"/>
                <a:ea typeface="IBM Plex Sans SemiBold"/>
                <a:cs typeface="IBM Plex Sans SemiBold"/>
                <a:sym typeface="IBM Plex Sans SemiBold"/>
              </a:defRPr>
            </a:lvl4pPr>
            <a:lvl5pPr marL="0" indent="1828800" algn="ctr">
              <a:buSzTx/>
              <a:buFontTx/>
              <a:buNone/>
              <a:defRPr i="1" sz="2400">
                <a:latin typeface="IBM Plex Sans SemiBold"/>
                <a:ea typeface="IBM Plex Sans SemiBold"/>
                <a:cs typeface="IBM Plex Sans SemiBold"/>
                <a:sym typeface="IBM Plex Sans SemiBold"/>
              </a:defRPr>
            </a:lvl5pPr>
          </a:lstStyle>
          <a:p>
            <a:pPr/>
            <a:r>
              <a:t>Click To Edit Master Subtitle Style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8" name="Click To Edit Master Title Style"/>
          <p:cNvSpPr txBox="1"/>
          <p:nvPr>
            <p:ph type="title" hasCustomPrompt="1"/>
          </p:nvPr>
        </p:nvSpPr>
        <p:spPr>
          <a:xfrm>
            <a:off x="838200" y="2271197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9" name="Rectangle 3"/>
          <p:cNvSpPr/>
          <p:nvPr/>
        </p:nvSpPr>
        <p:spPr>
          <a:xfrm>
            <a:off x="-1" y="6404655"/>
            <a:ext cx="12199622" cy="45976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2" name="Group 4"/>
          <p:cNvGrpSpPr/>
          <p:nvPr/>
        </p:nvGrpSpPr>
        <p:grpSpPr>
          <a:xfrm>
            <a:off x="7881260" y="6477266"/>
            <a:ext cx="4291891" cy="298358"/>
            <a:chOff x="0" y="2"/>
            <a:chExt cx="4291890" cy="298356"/>
          </a:xfrm>
        </p:grpSpPr>
        <p:pic>
          <p:nvPicPr>
            <p:cNvPr id="20" name="Picture 5" descr="Picture 5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8065" b="13407"/>
            <a:stretch>
              <a:fillRect/>
            </a:stretch>
          </p:blipFill>
          <p:spPr>
            <a:xfrm>
              <a:off x="-1" y="4239"/>
              <a:ext cx="3470314" cy="2583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Picture 6" descr="Picture 6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76153" b="0"/>
            <a:stretch>
              <a:fillRect/>
            </a:stretch>
          </p:blipFill>
          <p:spPr>
            <a:xfrm>
              <a:off x="3281853" y="2"/>
              <a:ext cx="1010038" cy="2983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" name="Group 8"/>
          <p:cNvGrpSpPr/>
          <p:nvPr/>
        </p:nvGrpSpPr>
        <p:grpSpPr>
          <a:xfrm>
            <a:off x="45861" y="51736"/>
            <a:ext cx="3951001" cy="1303022"/>
            <a:chOff x="0" y="0"/>
            <a:chExt cx="3950999" cy="1303020"/>
          </a:xfrm>
        </p:grpSpPr>
        <p:pic>
          <p:nvPicPr>
            <p:cNvPr id="23" name="Picture 9" descr="Picture 9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3668786" cy="1295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Picture 10" descr="Picture 10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27333" t="0" r="65170" b="558"/>
            <a:stretch>
              <a:fillRect/>
            </a:stretch>
          </p:blipFill>
          <p:spPr>
            <a:xfrm>
              <a:off x="3676021" y="14466"/>
              <a:ext cx="274979" cy="128855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" name="Group 11"/>
          <p:cNvGrpSpPr/>
          <p:nvPr/>
        </p:nvGrpSpPr>
        <p:grpSpPr>
          <a:xfrm>
            <a:off x="8187038" y="51737"/>
            <a:ext cx="3994419" cy="1290582"/>
            <a:chOff x="0" y="0"/>
            <a:chExt cx="3994417" cy="1290581"/>
          </a:xfrm>
        </p:grpSpPr>
        <p:pic>
          <p:nvPicPr>
            <p:cNvPr id="26" name="Picture 12" descr="Picture 12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5631" y="0"/>
              <a:ext cx="3668787" cy="12905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Picture 13" descr="Picture 13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44494" t="681" r="46630" b="2234"/>
            <a:stretch>
              <a:fillRect/>
            </a:stretch>
          </p:blipFill>
          <p:spPr>
            <a:xfrm>
              <a:off x="0" y="16279"/>
              <a:ext cx="325632" cy="1258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94143" y="67111"/>
            <a:ext cx="2603714" cy="1233070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3"/>
          <p:cNvGrpSpPr/>
          <p:nvPr/>
        </p:nvGrpSpPr>
        <p:grpSpPr>
          <a:xfrm>
            <a:off x="45861" y="51736"/>
            <a:ext cx="3951001" cy="1303022"/>
            <a:chOff x="0" y="0"/>
            <a:chExt cx="3950999" cy="1303020"/>
          </a:xfrm>
        </p:grpSpPr>
        <p:pic>
          <p:nvPicPr>
            <p:cNvPr id="46" name="Picture 4" descr="Picture 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3668786" cy="1295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" name="Picture 5" descr="Picture 5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7333" t="0" r="65170" b="558"/>
            <a:stretch>
              <a:fillRect/>
            </a:stretch>
          </p:blipFill>
          <p:spPr>
            <a:xfrm>
              <a:off x="3676021" y="14466"/>
              <a:ext cx="274979" cy="128855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1" name="Group 6"/>
          <p:cNvGrpSpPr/>
          <p:nvPr/>
        </p:nvGrpSpPr>
        <p:grpSpPr>
          <a:xfrm>
            <a:off x="8187038" y="51737"/>
            <a:ext cx="3994419" cy="1290582"/>
            <a:chOff x="0" y="0"/>
            <a:chExt cx="3994417" cy="1290581"/>
          </a:xfrm>
        </p:grpSpPr>
        <p:pic>
          <p:nvPicPr>
            <p:cNvPr id="49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5631" y="0"/>
              <a:ext cx="3668787" cy="12905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" name="Picture 8" descr="Picture 8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44494" t="681" r="46630" b="2234"/>
            <a:stretch>
              <a:fillRect/>
            </a:stretch>
          </p:blipFill>
          <p:spPr>
            <a:xfrm>
              <a:off x="0" y="16279"/>
              <a:ext cx="325632" cy="1258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2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94143" y="67111"/>
            <a:ext cx="2603714" cy="123307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Rectangle 10"/>
          <p:cNvSpPr/>
          <p:nvPr/>
        </p:nvSpPr>
        <p:spPr>
          <a:xfrm>
            <a:off x="0" y="4723165"/>
            <a:ext cx="12192000" cy="57662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/>
                </a:solidFill>
              </a:defRPr>
            </a:pPr>
          </a:p>
        </p:txBody>
      </p:sp>
      <p:pic>
        <p:nvPicPr>
          <p:cNvPr id="54" name="Picture 11" descr="Picture 11"/>
          <p:cNvPicPr>
            <a:picLocks noChangeAspect="1"/>
          </p:cNvPicPr>
          <p:nvPr/>
        </p:nvPicPr>
        <p:blipFill>
          <a:blip r:embed="rId5">
            <a:extLst/>
          </a:blip>
          <a:srcRect l="0" t="1" r="55052" b="11329"/>
          <a:stretch>
            <a:fillRect/>
          </a:stretch>
        </p:blipFill>
        <p:spPr>
          <a:xfrm>
            <a:off x="10138344" y="4861231"/>
            <a:ext cx="2037614" cy="2831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7" name="Group 12"/>
          <p:cNvGrpSpPr/>
          <p:nvPr/>
        </p:nvGrpSpPr>
        <p:grpSpPr>
          <a:xfrm>
            <a:off x="-6014" y="4857244"/>
            <a:ext cx="2056723" cy="281136"/>
            <a:chOff x="0" y="19654"/>
            <a:chExt cx="2056722" cy="281135"/>
          </a:xfrm>
        </p:grpSpPr>
        <p:pic>
          <p:nvPicPr>
            <p:cNvPr id="55" name="Picture 13" descr="Picture 13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43109" t="7167" r="18065" b="13407"/>
            <a:stretch>
              <a:fillRect/>
            </a:stretch>
          </p:blipFill>
          <p:spPr>
            <a:xfrm flipH="1">
              <a:off x="296624" y="47069"/>
              <a:ext cx="1760099" cy="2536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6" name="Picture 14" descr="Picture 14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0" r="89008" b="11961"/>
            <a:stretch>
              <a:fillRect/>
            </a:stretch>
          </p:blipFill>
          <p:spPr>
            <a:xfrm flipH="1">
              <a:off x="0" y="19654"/>
              <a:ext cx="498335" cy="281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8" name="Thank you!"/>
          <p:cNvSpPr txBox="1"/>
          <p:nvPr>
            <p:ph type="title" hasCustomPrompt="1"/>
          </p:nvPr>
        </p:nvSpPr>
        <p:spPr>
          <a:xfrm>
            <a:off x="170446" y="4723165"/>
            <a:ext cx="11638548" cy="576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Thank you!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-1"/>
            <a:ext cx="12192000" cy="57662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/>
                </a:solidFill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2117448" y="0"/>
            <a:ext cx="8157557" cy="576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0" t="1" r="55052" b="11329"/>
          <a:stretch>
            <a:fillRect/>
          </a:stretch>
        </p:blipFill>
        <p:spPr>
          <a:xfrm>
            <a:off x="10144359" y="138066"/>
            <a:ext cx="2037614" cy="2831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 7"/>
          <p:cNvGrpSpPr/>
          <p:nvPr/>
        </p:nvGrpSpPr>
        <p:grpSpPr>
          <a:xfrm>
            <a:off x="0" y="134079"/>
            <a:ext cx="2056723" cy="281137"/>
            <a:chOff x="0" y="19654"/>
            <a:chExt cx="2056722" cy="281135"/>
          </a:xfrm>
        </p:grpSpPr>
        <p:pic>
          <p:nvPicPr>
            <p:cNvPr id="5" name="Picture 8" descr="Picture 8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43109" t="7167" r="18065" b="13407"/>
            <a:stretch>
              <a:fillRect/>
            </a:stretch>
          </p:blipFill>
          <p:spPr>
            <a:xfrm flipH="1">
              <a:off x="296624" y="47069"/>
              <a:ext cx="1760099" cy="2536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" name="Picture 9" descr="Picture 9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89008" b="11961"/>
            <a:stretch>
              <a:fillRect/>
            </a:stretch>
          </p:blipFill>
          <p:spPr>
            <a:xfrm flipH="1">
              <a:off x="0" y="19654"/>
              <a:ext cx="498335" cy="281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69952" y="5958289"/>
            <a:ext cx="1700870" cy="8055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Body Level One…"/>
          <p:cNvSpPr txBox="1"/>
          <p:nvPr>
            <p:ph type="body" idx="1"/>
          </p:nvPr>
        </p:nvSpPr>
        <p:spPr>
          <a:xfrm>
            <a:off x="338050" y="1132897"/>
            <a:ext cx="11432773" cy="4575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IBM Plex Sans SemiBold"/>
          <a:ea typeface="IBM Plex Sans SemiBold"/>
          <a:cs typeface="IBM Plex Sans SemiBold"/>
          <a:sym typeface="IBM Plex Sans SemiBold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4pPr>
      <a:lvl5pPr marL="21227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IBM Plex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hyperlink" Target="https://www.coe.int/en/web/artificial-intelligence/national-initiatives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e.int/en/web/artificial-intelligence/national-initiatives" TargetMode="External"/><Relationship Id="rId3" Type="http://schemas.openxmlformats.org/officeDocument/2006/relationships/image" Target="../media/image7.png"/><Relationship Id="rId4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ubtitle 1"/>
          <p:cNvSpPr txBox="1"/>
          <p:nvPr>
            <p:ph type="subTitle" sz="quarter" idx="1"/>
          </p:nvPr>
        </p:nvSpPr>
        <p:spPr>
          <a:xfrm>
            <a:off x="1524000" y="3931508"/>
            <a:ext cx="9144000" cy="1025567"/>
          </a:xfrm>
          <a:prstGeom prst="rect">
            <a:avLst/>
          </a:prstGeom>
        </p:spPr>
        <p:txBody>
          <a:bodyPr/>
          <a:lstStyle/>
          <a:p>
            <a:pPr/>
            <a:r>
              <a:t>Gregor Strojin</a:t>
            </a:r>
          </a:p>
          <a:p>
            <a:pPr>
              <a:defRPr sz="1800"/>
            </a:pPr>
            <a:r>
              <a:t>CAHAI Chair</a:t>
            </a:r>
          </a:p>
        </p:txBody>
      </p:sp>
      <p:sp>
        <p:nvSpPr>
          <p:cNvPr id="69" name="Title 2"/>
          <p:cNvSpPr txBox="1"/>
          <p:nvPr>
            <p:ph type="ctrTitle"/>
          </p:nvPr>
        </p:nvSpPr>
        <p:spPr>
          <a:xfrm>
            <a:off x="838200" y="2271197"/>
            <a:ext cx="10515600" cy="1325564"/>
          </a:xfrm>
          <a:prstGeom prst="rect">
            <a:avLst/>
          </a:prstGeom>
        </p:spPr>
        <p:txBody>
          <a:bodyPr/>
          <a:lstStyle/>
          <a:p>
            <a:pPr/>
            <a:r>
              <a:t>Ethics and Regulation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/>
          <p:cNvSpPr txBox="1"/>
          <p:nvPr>
            <p:ph type="title"/>
          </p:nvPr>
        </p:nvSpPr>
        <p:spPr>
          <a:xfrm>
            <a:off x="2117447" y="-1"/>
            <a:ext cx="8157558" cy="576623"/>
          </a:xfrm>
          <a:prstGeom prst="rect">
            <a:avLst/>
          </a:prstGeom>
        </p:spPr>
        <p:txBody>
          <a:bodyPr/>
          <a:lstStyle/>
          <a:p>
            <a:pPr/>
            <a:r>
              <a:t>UNESCO First Draft Recommendation - Final - par. #10</a:t>
            </a:r>
          </a:p>
        </p:txBody>
      </p:sp>
      <p:sp>
        <p:nvSpPr>
          <p:cNvPr id="72" name="Content Placeholder 2"/>
          <p:cNvSpPr txBox="1"/>
          <p:nvPr>
            <p:ph type="body" sz="half" idx="1"/>
          </p:nvPr>
        </p:nvSpPr>
        <p:spPr>
          <a:xfrm>
            <a:off x="2420862" y="1917223"/>
            <a:ext cx="7550728" cy="3167410"/>
          </a:xfrm>
          <a:prstGeom prst="rect">
            <a:avLst/>
          </a:prstGeom>
        </p:spPr>
        <p:txBody>
          <a:bodyPr/>
          <a:lstStyle/>
          <a:p>
            <a:pPr marL="0" indent="0" algn="just" defTabSz="457200">
              <a:lnSpc>
                <a:spcPct val="100000"/>
              </a:lnSpc>
              <a:spcBef>
                <a:spcPts val="120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Values</a:t>
            </a:r>
            <a:r>
              <a:t> play a powerful role as motivating ideals in shaping policy measures and legal norms. </a:t>
            </a:r>
          </a:p>
          <a:p>
            <a:pPr marL="0" indent="0" algn="just" defTabSz="457200">
              <a:lnSpc>
                <a:spcPct val="100000"/>
              </a:lnSpc>
              <a:spcBef>
                <a:spcPts val="120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t>While the set of values […] inspires desirable behaviour and represents the foundations of principles, the </a:t>
            </a:r>
            <a:r>
              <a:rPr b="1"/>
              <a:t>principles</a:t>
            </a:r>
            <a:r>
              <a:t> unpack the values underlying them more concretely so that the values can be more easily operationalized in </a:t>
            </a:r>
            <a:r>
              <a:rPr b="1"/>
              <a:t>policy statements and actions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1"/>
          <p:cNvSpPr txBox="1"/>
          <p:nvPr>
            <p:ph type="title"/>
          </p:nvPr>
        </p:nvSpPr>
        <p:spPr>
          <a:xfrm>
            <a:off x="2117447" y="-1"/>
            <a:ext cx="8157558" cy="576623"/>
          </a:xfrm>
          <a:prstGeom prst="rect">
            <a:avLst/>
          </a:prstGeom>
        </p:spPr>
        <p:txBody>
          <a:bodyPr/>
          <a:lstStyle/>
          <a:p>
            <a:pPr/>
            <a:r>
              <a:t>Various AI initiatives</a:t>
            </a:r>
          </a:p>
        </p:txBody>
      </p:sp>
      <p:sp>
        <p:nvSpPr>
          <p:cNvPr id="75" name="OR"/>
          <p:cNvSpPr txBox="1"/>
          <p:nvPr/>
        </p:nvSpPr>
        <p:spPr>
          <a:xfrm>
            <a:off x="7003915" y="5203174"/>
            <a:ext cx="7749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OR</a:t>
            </a:r>
          </a:p>
        </p:txBody>
      </p:sp>
      <p:pic>
        <p:nvPicPr>
          <p:cNvPr id="76" name="frame-4.png" descr="frame-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07348" y="4792765"/>
            <a:ext cx="1700870" cy="170087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Screenshot 2021-03-30 at 11.07.09.png" descr="Screenshot 2021-03-30 at 11.07.0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05552" y="740572"/>
            <a:ext cx="7770623" cy="4104977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https://www.coe.int/en/web/artificial-intelligence/national-initiatives"/>
          <p:cNvSpPr txBox="1"/>
          <p:nvPr/>
        </p:nvSpPr>
        <p:spPr>
          <a:xfrm>
            <a:off x="1714499" y="5009499"/>
            <a:ext cx="5659440" cy="1035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ctr" defTabSz="584200">
              <a:defRPr sz="2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  <a:hlinkClick r:id="rId4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4" invalidUrl="" action="" tgtFrame="" tooltip="" history="1" highlightClick="0" endSnd="0"/>
              </a:rPr>
              <a:t>https://www.coe.int/en/web/artificial-intelligence/national-initiatives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/>
          <p:nvPr>
            <p:ph type="title"/>
          </p:nvPr>
        </p:nvSpPr>
        <p:spPr>
          <a:xfrm>
            <a:off x="2117447" y="-1"/>
            <a:ext cx="8157558" cy="576623"/>
          </a:xfrm>
          <a:prstGeom prst="rect">
            <a:avLst/>
          </a:prstGeom>
        </p:spPr>
        <p:txBody>
          <a:bodyPr/>
          <a:lstStyle/>
          <a:p>
            <a:pPr/>
            <a:r>
              <a:t>CAHAI Multi-Stakeholder Consultation</a:t>
            </a:r>
          </a:p>
        </p:txBody>
      </p:sp>
      <p:sp>
        <p:nvSpPr>
          <p:cNvPr id="81" name="OR"/>
          <p:cNvSpPr txBox="1"/>
          <p:nvPr/>
        </p:nvSpPr>
        <p:spPr>
          <a:xfrm>
            <a:off x="7003916" y="5203174"/>
            <a:ext cx="7749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OR</a:t>
            </a:r>
          </a:p>
        </p:txBody>
      </p:sp>
      <p:sp>
        <p:nvSpPr>
          <p:cNvPr id="82" name="https://www.coe.int/en/web/artificial-intelligence/national-initiatives"/>
          <p:cNvSpPr txBox="1"/>
          <p:nvPr/>
        </p:nvSpPr>
        <p:spPr>
          <a:xfrm>
            <a:off x="2362199" y="4919423"/>
            <a:ext cx="4655346" cy="1447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ctr" defTabSz="584200">
              <a:defRPr sz="2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https://www.coe.int/en/web/artificial-intelligence/cahai-multi-stakeholder-consultation</a:t>
            </a:r>
          </a:p>
        </p:txBody>
      </p:sp>
      <p:pic>
        <p:nvPicPr>
          <p:cNvPr id="83" name="Screenshot 2021-03-30 at 11.06.24.png" descr="Screenshot 2021-03-30 at 11.06.2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84700" y="707787"/>
            <a:ext cx="7222600" cy="4170547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07348" y="4792765"/>
            <a:ext cx="1700870" cy="17008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/>
          <p:cNvSpPr txBox="1"/>
          <p:nvPr>
            <p:ph type="title"/>
          </p:nvPr>
        </p:nvSpPr>
        <p:spPr>
          <a:xfrm>
            <a:off x="170447" y="4723165"/>
            <a:ext cx="11638547" cy="57662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37FF"/>
      </a:accent1>
      <a:accent2>
        <a:srgbClr val="F5C83C"/>
      </a:accent2>
      <a:accent3>
        <a:srgbClr val="A5A5A5"/>
      </a:accent3>
      <a:accent4>
        <a:srgbClr val="7F7F7F"/>
      </a:accent4>
      <a:accent5>
        <a:srgbClr val="595959"/>
      </a:accent5>
      <a:accent6>
        <a:srgbClr val="3F3F3F"/>
      </a:accent6>
      <a:hlink>
        <a:srgbClr val="0000FF"/>
      </a:hlink>
      <a:folHlink>
        <a:srgbClr val="FF00FF"/>
      </a:folHlink>
    </a:clrScheme>
    <a:fontScheme name="Office Theme">
      <a:majorFont>
        <a:latin typeface="IBM Plex Sans"/>
        <a:ea typeface="IBM Plex Sans"/>
        <a:cs typeface="IBM Plex San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IBM Plex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IBM Plex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37FF"/>
      </a:accent1>
      <a:accent2>
        <a:srgbClr val="F5C83C"/>
      </a:accent2>
      <a:accent3>
        <a:srgbClr val="A5A5A5"/>
      </a:accent3>
      <a:accent4>
        <a:srgbClr val="7F7F7F"/>
      </a:accent4>
      <a:accent5>
        <a:srgbClr val="595959"/>
      </a:accent5>
      <a:accent6>
        <a:srgbClr val="3F3F3F"/>
      </a:accent6>
      <a:hlink>
        <a:srgbClr val="0000FF"/>
      </a:hlink>
      <a:folHlink>
        <a:srgbClr val="FF00FF"/>
      </a:folHlink>
    </a:clrScheme>
    <a:fontScheme name="Office Theme">
      <a:majorFont>
        <a:latin typeface="IBM Plex Sans"/>
        <a:ea typeface="IBM Plex Sans"/>
        <a:cs typeface="IBM Plex San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IBM Plex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IBM Plex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